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45A0A0-7384-461A-9A4A-C9B9EDF90CA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EA7861-C7BD-4568-B2CA-BAD1EDDF9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“The </a:t>
            </a:r>
            <a:r>
              <a:rPr lang="en-US" sz="2000" dirty="0">
                <a:solidFill>
                  <a:srgbClr val="FFC000"/>
                </a:solidFill>
              </a:rPr>
              <a:t>ancient Greek definition of happiness was the full use of your powers along lines of excellence</a:t>
            </a:r>
            <a:r>
              <a:rPr lang="en-US" sz="2000" dirty="0" smtClean="0">
                <a:solidFill>
                  <a:srgbClr val="FFC000"/>
                </a:solidFill>
              </a:rPr>
              <a:t>.” </a:t>
            </a:r>
            <a:r>
              <a:rPr lang="en-US" sz="2000" dirty="0" smtClean="0">
                <a:solidFill>
                  <a:srgbClr val="FFC000"/>
                </a:solidFill>
              </a:rPr>
              <a:t/>
            </a:r>
            <a:br>
              <a:rPr lang="en-US" sz="2000" dirty="0" smtClean="0">
                <a:solidFill>
                  <a:srgbClr val="FFC000"/>
                </a:solidFill>
              </a:rPr>
            </a:br>
            <a:r>
              <a:rPr lang="en-US" sz="2000" u="sng" dirty="0" smtClean="0">
                <a:solidFill>
                  <a:srgbClr val="FFC000"/>
                </a:solidFill>
              </a:rPr>
              <a:t>John </a:t>
            </a:r>
            <a:r>
              <a:rPr lang="en-US" sz="2000" u="sng" dirty="0">
                <a:solidFill>
                  <a:srgbClr val="FFC000"/>
                </a:solidFill>
              </a:rPr>
              <a:t>F. Kennedy</a:t>
            </a:r>
            <a:br>
              <a:rPr lang="en-US" sz="2000" u="sng" dirty="0">
                <a:solidFill>
                  <a:srgbClr val="FFC000"/>
                </a:solidFill>
              </a:rPr>
            </a:br>
            <a:r>
              <a:rPr lang="en-US" sz="2000" i="1" dirty="0">
                <a:solidFill>
                  <a:srgbClr val="FFC000"/>
                </a:solidFill>
              </a:rPr>
              <a:t>35th president of US 1961-1963 (1917 - 1963)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Now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5102225" y="1524000"/>
            <a:ext cx="4041775" cy="750887"/>
          </a:xfrm>
        </p:spPr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Describe the techniques, if any, that you use to save money. How can you improve upon them?</a:t>
            </a:r>
          </a:p>
          <a:p>
            <a:endParaRPr lang="en-US" dirty="0"/>
          </a:p>
          <a:p>
            <a:r>
              <a:rPr lang="en-US" dirty="0" smtClean="0"/>
              <a:t>Will be collected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715000" y="2362201"/>
            <a:ext cx="2971800" cy="3124200"/>
          </a:xfrm>
        </p:spPr>
        <p:txBody>
          <a:bodyPr/>
          <a:lstStyle/>
          <a:p>
            <a:r>
              <a:rPr lang="en-US" dirty="0" smtClean="0"/>
              <a:t>Disposable Income</a:t>
            </a:r>
          </a:p>
          <a:p>
            <a:r>
              <a:rPr lang="en-US" dirty="0" smtClean="0"/>
              <a:t>Balance</a:t>
            </a:r>
          </a:p>
          <a:p>
            <a:r>
              <a:rPr lang="en-US" dirty="0" smtClean="0"/>
              <a:t>Liquidity</a:t>
            </a:r>
          </a:p>
          <a:p>
            <a:r>
              <a:rPr lang="en-US" dirty="0" smtClean="0"/>
              <a:t>Time Deposit</a:t>
            </a:r>
          </a:p>
          <a:p>
            <a:r>
              <a:rPr lang="en-US" dirty="0" smtClean="0"/>
              <a:t>Maturity</a:t>
            </a:r>
          </a:p>
          <a:p>
            <a:r>
              <a:rPr lang="en-US" dirty="0" smtClean="0"/>
              <a:t>Savings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959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Savings Bond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7086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781425"/>
            <a:ext cx="56197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Savings Rate – the percentage of people’s disposable income – money available after taxes are paid – that is not.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276600"/>
            <a:ext cx="739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Section 1 Review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Questions 2-4, and 6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Due: 2-15-11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Check Wiki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Have a Great Day!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en-US" dirty="0" smtClean="0"/>
              <a:t>Web Address:</a:t>
            </a:r>
          </a:p>
          <a:p>
            <a:pPr marL="4572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http://mrulrichst88.wikispaces.com/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Email </a:t>
            </a:r>
            <a:r>
              <a:rPr lang="en-US" dirty="0" smtClean="0"/>
              <a:t>Address:</a:t>
            </a:r>
          </a:p>
          <a:p>
            <a:pPr marL="45720" indent="0" algn="ctr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4572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MrUlrich88@gmail.com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If you contact me via email, you must:</a:t>
            </a:r>
          </a:p>
          <a:p>
            <a:pPr algn="ctr"/>
            <a:r>
              <a:rPr lang="en-US" dirty="0" smtClean="0"/>
              <a:t> Identify who you are in the subject.</a:t>
            </a:r>
          </a:p>
          <a:p>
            <a:pPr algn="ctr"/>
            <a:r>
              <a:rPr lang="en-US" dirty="0" smtClean="0"/>
              <a:t>Write the email in professional, letter format</a:t>
            </a:r>
          </a:p>
          <a:p>
            <a:pPr algn="ctr"/>
            <a:r>
              <a:rPr lang="en-US" dirty="0" smtClean="0"/>
              <a:t>Use proper grammar, spell check, and so on.	</a:t>
            </a:r>
          </a:p>
          <a:p>
            <a:pPr algn="ctr"/>
            <a:r>
              <a:rPr lang="en-US" dirty="0" smtClean="0"/>
              <a:t>If, at any time, I receive inappropriate emails from anyone, I will delete the account and you will no longer have the opportunity to contact me outside of the classroom.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Finances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51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Disposable Income</a:t>
            </a:r>
          </a:p>
          <a:p>
            <a:endParaRPr lang="en-US" dirty="0"/>
          </a:p>
          <a:p>
            <a:pPr lvl="1"/>
            <a:r>
              <a:rPr lang="en-US" dirty="0" smtClean="0"/>
              <a:t>Income – Taxes = Disposable Income</a:t>
            </a:r>
          </a:p>
          <a:p>
            <a:endParaRPr lang="en-US" dirty="0"/>
          </a:p>
          <a:p>
            <a:r>
              <a:rPr lang="en-US" dirty="0" smtClean="0"/>
              <a:t>To spend, or not to spend? That is the question!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1026" name="Picture 2" descr="C:\Users\Michael\AppData\Local\Microsoft\Windows\Temporary Internet Files\Content.IE5\NVHO96CF\MC9004419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1687" y="4347006"/>
            <a:ext cx="2982913" cy="205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071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save?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Main Reasons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For Major Purposes</a:t>
            </a:r>
          </a:p>
          <a:p>
            <a:pPr lvl="2"/>
            <a:r>
              <a:rPr lang="en-US" dirty="0" smtClean="0"/>
              <a:t>Cars, Houses, Kids, Education, Etc.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Annual or Semiannual Bill Payments</a:t>
            </a:r>
          </a:p>
          <a:p>
            <a:pPr lvl="2"/>
            <a:r>
              <a:rPr lang="en-US" dirty="0" smtClean="0"/>
              <a:t>Property Tax or Car Insurance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Unexpected Expenses</a:t>
            </a:r>
          </a:p>
          <a:p>
            <a:pPr lvl="2"/>
            <a:r>
              <a:rPr lang="en-US" dirty="0" smtClean="0"/>
              <a:t>Emergencies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Long-term Expenses</a:t>
            </a:r>
          </a:p>
          <a:p>
            <a:pPr marL="1307592" lvl="2" indent="-457200"/>
            <a:r>
              <a:rPr lang="en-US" dirty="0" smtClean="0"/>
              <a:t>College anyone?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Building of Personal Wealth/Investments/Inheritance</a:t>
            </a:r>
          </a:p>
          <a:p>
            <a:pPr lvl="1"/>
            <a:endParaRPr lang="en-US" dirty="0"/>
          </a:p>
        </p:txBody>
      </p:sp>
      <p:pic>
        <p:nvPicPr>
          <p:cNvPr id="2050" name="Picture 2" descr="C:\Users\Michael\AppData\Local\Microsoft\Windows\Temporary Internet Files\Content.IE5\LY2OF185\MC9000885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143000"/>
            <a:ext cx="1826971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CAGCAT10\j027888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1010" y="3962400"/>
            <a:ext cx="1676400" cy="167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ichael\AppData\Local\Microsoft\Windows\Temporary Internet Files\Content.IE5\ITEMY92Y\MC90002449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0901" y="5025542"/>
            <a:ext cx="1639519" cy="183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002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695" y="0"/>
            <a:ext cx="8229600" cy="838200"/>
          </a:xfrm>
        </p:spPr>
        <p:txBody>
          <a:bodyPr/>
          <a:lstStyle/>
          <a:p>
            <a:r>
              <a:rPr lang="en-US" dirty="0" smtClean="0"/>
              <a:t>Security and Interest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 long way from hiding money in a mattress!</a:t>
            </a:r>
          </a:p>
          <a:p>
            <a:r>
              <a:rPr lang="en-US" dirty="0" smtClean="0"/>
              <a:t>Banks offer 2 types of security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Accounts cannot be lost because of misfortunes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/>
              <a:t>Protection by state and federal deposit insurance. (FDIC)</a:t>
            </a:r>
          </a:p>
          <a:p>
            <a:pPr marL="1042416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Make money on your money</a:t>
            </a:r>
          </a:p>
          <a:p>
            <a:r>
              <a:rPr lang="en-US" dirty="0" smtClean="0"/>
              <a:t>High Yield accounts</a:t>
            </a:r>
          </a:p>
          <a:p>
            <a:r>
              <a:rPr lang="en-US" dirty="0" smtClean="0"/>
              <a:t>Savings</a:t>
            </a:r>
          </a:p>
          <a:p>
            <a:r>
              <a:rPr lang="en-US" dirty="0" smtClean="0"/>
              <a:t>CD’s</a:t>
            </a:r>
          </a:p>
          <a:p>
            <a:r>
              <a:rPr lang="en-US" dirty="0" smtClean="0"/>
              <a:t>Interest on Loans</a:t>
            </a:r>
            <a:endParaRPr lang="en-US" dirty="0"/>
          </a:p>
        </p:txBody>
      </p:sp>
      <p:pic>
        <p:nvPicPr>
          <p:cNvPr id="3074" name="Picture 2" descr="C:\Users\Michael\AppData\Local\Microsoft\Windows\Temporary Internet Files\Content.IE5\BZD0QDRX\MC90044038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6895" y="838200"/>
            <a:ext cx="27432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087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1542"/>
          </a:xfrm>
        </p:spPr>
      </p:pic>
      <p:sp>
        <p:nvSpPr>
          <p:cNvPr id="4" name="Round Single Corner Rectangle 3"/>
          <p:cNvSpPr/>
          <p:nvPr/>
        </p:nvSpPr>
        <p:spPr>
          <a:xfrm>
            <a:off x="0" y="1219200"/>
            <a:ext cx="9144000" cy="2286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81000" y="914400"/>
            <a:ext cx="21336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20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Savings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small deposits</a:t>
            </a:r>
          </a:p>
          <a:p>
            <a:pPr lvl="1"/>
            <a:r>
              <a:rPr lang="en-US" dirty="0" smtClean="0"/>
              <a:t>Charges can be accrued if balance drops below a specified minimum. I.E. Minimum $50.00 and your account has only $30.00. You would be charged until the balance is returned above $50.00</a:t>
            </a:r>
          </a:p>
          <a:p>
            <a:r>
              <a:rPr lang="en-US" dirty="0" smtClean="0"/>
              <a:t>Liquidity</a:t>
            </a:r>
          </a:p>
          <a:p>
            <a:pPr lvl="1"/>
            <a:r>
              <a:rPr lang="en-US" dirty="0" smtClean="0"/>
              <a:t>Means that assets such as an account can be converted into cash with little or no loss in interest payments</a:t>
            </a:r>
            <a:endParaRPr lang="en-US" dirty="0"/>
          </a:p>
        </p:txBody>
      </p:sp>
      <p:pic>
        <p:nvPicPr>
          <p:cNvPr id="4098" name="Picture 2" descr="C:\Users\Michael\AppData\Local\Microsoft\Windows\Temporary Internet Files\Content.IE5\NVHO96CF\MC90043385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8768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607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Deposits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sensitive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Certificate of Deposit (CD)</a:t>
            </a:r>
          </a:p>
          <a:p>
            <a:pPr lvl="2"/>
            <a:r>
              <a:rPr lang="en-US" dirty="0" smtClean="0"/>
              <a:t>Maturity – the length of time money must be deposited</a:t>
            </a:r>
          </a:p>
          <a:p>
            <a:pPr lvl="2"/>
            <a:r>
              <a:rPr lang="en-US" dirty="0" smtClean="0"/>
              <a:t>Higher rates, reduced liquidity</a:t>
            </a:r>
          </a:p>
          <a:p>
            <a:pPr lvl="2"/>
            <a:r>
              <a:rPr lang="en-US" dirty="0" smtClean="0"/>
              <a:t>Penalties, fees, etc.</a:t>
            </a:r>
          </a:p>
          <a:p>
            <a:pPr lvl="2"/>
            <a:r>
              <a:rPr lang="en-US" dirty="0" smtClean="0"/>
              <a:t>Minimum Deposit ($250 - $100,000)</a:t>
            </a:r>
            <a:endParaRPr lang="en-US" dirty="0"/>
          </a:p>
        </p:txBody>
      </p:sp>
      <p:pic>
        <p:nvPicPr>
          <p:cNvPr id="1026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609600"/>
            <a:ext cx="1952531" cy="2076261"/>
          </a:xfrm>
          <a:prstGeom prst="rect">
            <a:avLst/>
          </a:prstGeom>
          <a:noFill/>
        </p:spPr>
      </p:pic>
      <p:pic>
        <p:nvPicPr>
          <p:cNvPr id="1027" name="Picture 3" descr="C:\Documents and Settings\Mike\Local Settings\Temporary Internet Files\Content.IE5\9J9G7VBA\MC90043984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5105400"/>
            <a:ext cx="2070100" cy="1301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669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Bonds issued by the federal government to pay for federal programs.</a:t>
            </a:r>
          </a:p>
          <a:p>
            <a:pPr lvl="1"/>
            <a:r>
              <a:rPr lang="en-US" dirty="0" smtClean="0"/>
              <a:t>Little risk, guaranteed by the government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Purchased below face value</a:t>
            </a:r>
          </a:p>
          <a:p>
            <a:pPr lvl="1"/>
            <a:r>
              <a:rPr lang="en-US" dirty="0" smtClean="0"/>
              <a:t>Ex.  $50 bond costs $25, but matures over time to be worth the full $50</a:t>
            </a:r>
          </a:p>
          <a:p>
            <a:pPr lvl="1"/>
            <a:r>
              <a:rPr lang="en-US" dirty="0" smtClean="0"/>
              <a:t>If a bond is kept longer than its maturity date, it continues to collect interest until it is redeemed.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268</TotalTime>
  <Words>441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“The ancient Greek definition of happiness was the full use of your powers along lines of excellence.”  John F. Kennedy 35th president of US 1961-1963 (1917 - 1963) </vt:lpstr>
      <vt:lpstr>Personal Finances </vt:lpstr>
      <vt:lpstr>Saving</vt:lpstr>
      <vt:lpstr>Why do we save?</vt:lpstr>
      <vt:lpstr>Security and Interest</vt:lpstr>
      <vt:lpstr>Slide 6</vt:lpstr>
      <vt:lpstr>Regular Savings Account</vt:lpstr>
      <vt:lpstr>Time Deposits</vt:lpstr>
      <vt:lpstr>Savings Bond</vt:lpstr>
      <vt:lpstr>Savings Bond</vt:lpstr>
      <vt:lpstr>Measuring Savings</vt:lpstr>
      <vt:lpstr>Homework</vt:lpstr>
      <vt:lpstr>Class Wiki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Greek definition of happiness was the full use of your powers along lines of excellence.  John F. Kennedy 35th president of US 1961-1963 (1917 - 1963)</dc:title>
  <dc:creator>Michael</dc:creator>
  <cp:lastModifiedBy>Mike</cp:lastModifiedBy>
  <cp:revision>20</cp:revision>
  <dcterms:created xsi:type="dcterms:W3CDTF">2011-02-14T09:18:36Z</dcterms:created>
  <dcterms:modified xsi:type="dcterms:W3CDTF">2011-02-14T19:41:01Z</dcterms:modified>
</cp:coreProperties>
</file>